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slide" Target="slides/slide21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200"/>
              <a:buNone/>
              <a:defRPr sz="4200"/>
            </a:lvl1pPr>
            <a:lvl2pPr lvl="1">
              <a:spcBef>
                <a:spcPts val="0"/>
              </a:spcBef>
              <a:buSzPts val="4200"/>
              <a:buNone/>
              <a:defRPr sz="4200"/>
            </a:lvl2pPr>
            <a:lvl3pPr lvl="2">
              <a:spcBef>
                <a:spcPts val="0"/>
              </a:spcBef>
              <a:buSzPts val="4200"/>
              <a:buNone/>
              <a:defRPr sz="4200"/>
            </a:lvl3pPr>
            <a:lvl4pPr lvl="3">
              <a:spcBef>
                <a:spcPts val="0"/>
              </a:spcBef>
              <a:buSzPts val="4200"/>
              <a:buNone/>
              <a:defRPr sz="4200"/>
            </a:lvl4pPr>
            <a:lvl5pPr lvl="4">
              <a:spcBef>
                <a:spcPts val="0"/>
              </a:spcBef>
              <a:buSzPts val="4200"/>
              <a:buNone/>
              <a:defRPr sz="4200"/>
            </a:lvl5pPr>
            <a:lvl6pPr lvl="5">
              <a:spcBef>
                <a:spcPts val="0"/>
              </a:spcBef>
              <a:buSzPts val="4200"/>
              <a:buNone/>
              <a:defRPr sz="4200"/>
            </a:lvl6pPr>
            <a:lvl7pPr lvl="6">
              <a:spcBef>
                <a:spcPts val="0"/>
              </a:spcBef>
              <a:buSzPts val="4200"/>
              <a:buNone/>
              <a:defRPr sz="4200"/>
            </a:lvl7pPr>
            <a:lvl8pPr lvl="7">
              <a:spcBef>
                <a:spcPts val="0"/>
              </a:spcBef>
              <a:buSzPts val="4200"/>
              <a:buNone/>
              <a:defRPr sz="4200"/>
            </a:lvl8pPr>
            <a:lvl9pPr lvl="8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1800"/>
              <a:buNone/>
              <a:defRPr sz="1800"/>
            </a:lvl1pPr>
            <a:lvl2pPr lvl="1">
              <a:spcBef>
                <a:spcPts val="0"/>
              </a:spcBef>
              <a:buSzPts val="1800"/>
              <a:buNone/>
              <a:defRPr sz="1800"/>
            </a:lvl2pPr>
            <a:lvl3pPr lvl="2">
              <a:spcBef>
                <a:spcPts val="0"/>
              </a:spcBef>
              <a:buSzPts val="1800"/>
              <a:buNone/>
              <a:defRPr sz="1800"/>
            </a:lvl3pPr>
            <a:lvl4pPr lvl="3">
              <a:spcBef>
                <a:spcPts val="0"/>
              </a:spcBef>
              <a:buSzPts val="1800"/>
              <a:buNone/>
              <a:defRPr sz="1800"/>
            </a:lvl4pPr>
            <a:lvl5pPr lvl="4">
              <a:spcBef>
                <a:spcPts val="0"/>
              </a:spcBef>
              <a:buSzPts val="1800"/>
              <a:buNone/>
              <a:defRPr sz="1800"/>
            </a:lvl5pPr>
            <a:lvl6pPr lvl="5">
              <a:spcBef>
                <a:spcPts val="0"/>
              </a:spcBef>
              <a:buSzPts val="1800"/>
              <a:buNone/>
              <a:defRPr sz="1800"/>
            </a:lvl6pPr>
            <a:lvl7pPr lvl="6">
              <a:spcBef>
                <a:spcPts val="0"/>
              </a:spcBef>
              <a:buSzPts val="1800"/>
              <a:buNone/>
              <a:defRPr sz="1800"/>
            </a:lvl7pPr>
            <a:lvl8pPr lvl="7">
              <a:spcBef>
                <a:spcPts val="0"/>
              </a:spcBef>
              <a:buSzPts val="1800"/>
              <a:buNone/>
              <a:defRPr sz="1800"/>
            </a:lvl8pPr>
            <a:lvl9pPr lvl="8">
              <a:spcBef>
                <a:spcPts val="0"/>
              </a:spcBef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6000"/>
              <a:buNone/>
              <a:defRPr sz="6000"/>
            </a:lvl1pPr>
            <a:lvl2pPr lvl="1">
              <a:spcBef>
                <a:spcPts val="0"/>
              </a:spcBef>
              <a:buSzPts val="6000"/>
              <a:buNone/>
              <a:defRPr sz="6000"/>
            </a:lvl2pPr>
            <a:lvl3pPr lvl="2">
              <a:spcBef>
                <a:spcPts val="0"/>
              </a:spcBef>
              <a:buSzPts val="6000"/>
              <a:buNone/>
              <a:defRPr sz="6000"/>
            </a:lvl3pPr>
            <a:lvl4pPr lvl="3">
              <a:spcBef>
                <a:spcPts val="0"/>
              </a:spcBef>
              <a:buSzPts val="6000"/>
              <a:buNone/>
              <a:defRPr sz="6000"/>
            </a:lvl4pPr>
            <a:lvl5pPr lvl="4">
              <a:spcBef>
                <a:spcPts val="0"/>
              </a:spcBef>
              <a:buSzPts val="6000"/>
              <a:buNone/>
              <a:defRPr sz="6000"/>
            </a:lvl5pPr>
            <a:lvl6pPr lvl="5">
              <a:spcBef>
                <a:spcPts val="0"/>
              </a:spcBef>
              <a:buSzPts val="6000"/>
              <a:buNone/>
              <a:defRPr sz="6000"/>
            </a:lvl6pPr>
            <a:lvl7pPr lvl="6">
              <a:spcBef>
                <a:spcPts val="0"/>
              </a:spcBef>
              <a:buSzPts val="6000"/>
              <a:buNone/>
              <a:defRPr sz="6000"/>
            </a:lvl7pPr>
            <a:lvl8pPr lvl="7">
              <a:spcBef>
                <a:spcPts val="0"/>
              </a:spcBef>
              <a:buSzPts val="6000"/>
              <a:buNone/>
              <a:defRPr sz="6000"/>
            </a:lvl8pPr>
            <a:lvl9pPr lvl="8">
              <a:spcBef>
                <a:spcPts val="0"/>
              </a:spcBef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tr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 dir="r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25.png"/><Relationship Id="rId5" Type="http://schemas.openxmlformats.org/officeDocument/2006/relationships/image" Target="../media/image10.png"/><Relationship Id="rId6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1.jpg"/><Relationship Id="rId5" Type="http://schemas.openxmlformats.org/officeDocument/2006/relationships/image" Target="../media/image12.png"/><Relationship Id="rId6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Relationship Id="rId4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kaggle.com/c/painter-by-numbers" TargetMode="External"/><Relationship Id="rId4" Type="http://schemas.openxmlformats.org/officeDocument/2006/relationships/image" Target="../media/image28.png"/><Relationship Id="rId5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tr"/>
              <a:t>ArtMove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tr" sz="1400"/>
              <a:t>Muhammed Çavuşoğlu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tr" sz="1400"/>
              <a:t>Bora Bardük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tr" sz="1400"/>
              <a:t>Ekin Uyumaz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tr" sz="1400"/>
              <a:t>Mert İnan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tr" sz="1400"/>
              <a:t>Duygu Durmuş</a:t>
            </a:r>
          </a:p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3000">
                <a:solidFill>
                  <a:srgbClr val="F3F3F3"/>
                </a:solidFill>
              </a:rPr>
              <a:t>2. HOG Feature Extraction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471900" y="1868400"/>
            <a:ext cx="4449900" cy="1406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</a:rPr>
              <a:t>First Canny Edge Detection was used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</a:rPr>
              <a:t>Then decided on HOG feature extraction</a:t>
            </a:r>
          </a:p>
          <a:p>
            <a:pPr indent="-317500" lvl="0" marL="457200" rtl="0">
              <a:spcBef>
                <a:spcPts val="0"/>
              </a:spcBef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ExtractHOGFeatures</a:t>
            </a:r>
            <a:r>
              <a:rPr lang="tr" sz="1400">
                <a:solidFill>
                  <a:srgbClr val="434343"/>
                </a:solidFill>
              </a:rPr>
              <a:t> function of MATLAB is used to extract features directly from the images.</a:t>
            </a:r>
          </a:p>
        </p:txBody>
      </p:sp>
      <p:sp>
        <p:nvSpPr>
          <p:cNvPr id="144" name="Shape 1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1100" y="2127025"/>
            <a:ext cx="3863399" cy="2074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 rotWithShape="1">
          <a:blip r:embed="rId4">
            <a:alphaModFix/>
          </a:blip>
          <a:srcRect b="23463" l="0" r="0" t="14578"/>
          <a:stretch/>
        </p:blipFill>
        <p:spPr>
          <a:xfrm>
            <a:off x="1043900" y="3275100"/>
            <a:ext cx="3305900" cy="1607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-494525" y="1096125"/>
            <a:ext cx="9947100" cy="756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3000">
                <a:solidFill>
                  <a:srgbClr val="FFFFFF"/>
                </a:solidFill>
              </a:rPr>
              <a:t>3.	Elimination of Unused Art Movements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15 art movements mentioned earlier were used.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Unused art movements and paintings were removed from the initial training dataset.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Initial training data contained 5000 original images which was reduced to 3492 after elimination. </a:t>
            </a:r>
          </a:p>
          <a:p>
            <a:pPr indent="-317500" lvl="1" marL="91440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1400"/>
              <a:buChar char="○"/>
            </a:pPr>
            <a:r>
              <a:rPr lang="tr">
                <a:solidFill>
                  <a:srgbClr val="434343"/>
                </a:solidFill>
              </a:rPr>
              <a:t>This is prone to unbalanced partioning. For the whole data, precautions will be taken.</a:t>
            </a:r>
          </a:p>
        </p:txBody>
      </p:sp>
      <p:sp>
        <p:nvSpPr>
          <p:cNvPr id="153" name="Shape 15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727650" y="1240425"/>
            <a:ext cx="7688700" cy="535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3000">
                <a:solidFill>
                  <a:srgbClr val="F3F3F3"/>
                </a:solidFill>
              </a:rPr>
              <a:t>4.	Matching Art Movements with Images</a:t>
            </a:r>
          </a:p>
        </p:txBody>
      </p:sp>
      <p:sp>
        <p:nvSpPr>
          <p:cNvPr id="159" name="Shape 15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00" y="1791350"/>
            <a:ext cx="2452099" cy="215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1100" y="2771413"/>
            <a:ext cx="2793898" cy="151642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 txBox="1"/>
          <p:nvPr/>
        </p:nvSpPr>
        <p:spPr>
          <a:xfrm>
            <a:off x="2642150" y="1791350"/>
            <a:ext cx="5985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>
              <a:spcBef>
                <a:spcPts val="0"/>
              </a:spcBef>
              <a:buClr>
                <a:srgbClr val="434343"/>
              </a:buClr>
              <a:buSzPts val="1200"/>
              <a:buFont typeface="Roboto"/>
              <a:buChar char="●"/>
            </a:pPr>
            <a:r>
              <a:rPr lang="tr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Sorted train data based on filename 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94500" y="4326425"/>
            <a:ext cx="33972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98450" lvl="0" marL="457200">
              <a:spcBef>
                <a:spcPts val="0"/>
              </a:spcBef>
              <a:buClr>
                <a:srgbClr val="434343"/>
              </a:buClr>
              <a:buSzPts val="1100"/>
              <a:buChar char="●"/>
            </a:pPr>
            <a:r>
              <a:rPr lang="tr" sz="1100">
                <a:solidFill>
                  <a:srgbClr val="434343"/>
                </a:solidFill>
              </a:rPr>
              <a:t>Matched art movements with each image (in total 5000 images for preliminary results)</a:t>
            </a:r>
          </a:p>
        </p:txBody>
      </p:sp>
      <p:pic>
        <p:nvPicPr>
          <p:cNvPr id="164" name="Shape 1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8400" y="2097262"/>
            <a:ext cx="3697075" cy="4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28400" y="2792925"/>
            <a:ext cx="2897000" cy="1473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Shape 166"/>
          <p:cNvCxnSpPr/>
          <p:nvPr/>
        </p:nvCxnSpPr>
        <p:spPr>
          <a:xfrm>
            <a:off x="3252350" y="2587325"/>
            <a:ext cx="0" cy="14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7" name="Shape 167"/>
          <p:cNvCxnSpPr>
            <a:stCxn id="165" idx="3"/>
            <a:endCxn id="161" idx="1"/>
          </p:cNvCxnSpPr>
          <p:nvPr/>
        </p:nvCxnSpPr>
        <p:spPr>
          <a:xfrm>
            <a:off x="5725400" y="3529625"/>
            <a:ext cx="38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8" name="Shape 168"/>
          <p:cNvCxnSpPr>
            <a:endCxn id="163" idx="3"/>
          </p:cNvCxnSpPr>
          <p:nvPr/>
        </p:nvCxnSpPr>
        <p:spPr>
          <a:xfrm flipH="1">
            <a:off x="3491700" y="4364225"/>
            <a:ext cx="2940300" cy="22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471900" y="120627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3000">
                <a:solidFill>
                  <a:srgbClr val="F3F3F3"/>
                </a:solidFill>
              </a:rPr>
              <a:t>5.	Deciding on HOG Feature Size</a:t>
            </a:r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471900" y="2162950"/>
            <a:ext cx="4937700" cy="209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</a:rPr>
              <a:t>HOG features depend on the size of the image.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300 x 300 yields 46526 features</a:t>
            </a:r>
          </a:p>
          <a:p>
            <a:pPr indent="-342900" lvl="0" marL="457200" rtl="0">
              <a:spcBef>
                <a:spcPts val="0"/>
              </a:spcBef>
              <a:buClr>
                <a:srgbClr val="434343"/>
              </a:buClr>
              <a:buSzPts val="1800"/>
              <a:buChar char="●"/>
            </a:pPr>
            <a:r>
              <a:rPr b="1" lang="tr">
                <a:solidFill>
                  <a:srgbClr val="434343"/>
                </a:solidFill>
              </a:rPr>
              <a:t>100 x 100 yields 4356 features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b="1" lang="tr">
                <a:solidFill>
                  <a:srgbClr val="434343"/>
                </a:solidFill>
              </a:rPr>
              <a:t>The latter is chosen for runtime and dimensionality efficiency.</a:t>
            </a:r>
          </a:p>
        </p:txBody>
      </p:sp>
      <p:sp>
        <p:nvSpPr>
          <p:cNvPr id="175" name="Shape 17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100" y="1856013"/>
            <a:ext cx="1739900" cy="11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6921" y="3176375"/>
            <a:ext cx="2108250" cy="171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471900" y="7472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3000">
                <a:solidFill>
                  <a:srgbClr val="F3F3F3"/>
                </a:solidFill>
              </a:rPr>
              <a:t>6.	Resizing the images 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471900" y="1919075"/>
            <a:ext cx="8222100" cy="952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</a:rPr>
              <a:t>Using Python Imaging Library (PIL), we resized the images to 100 x 100. 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</a:rPr>
              <a:t>Data size was reduced from 5 GB to 40 MB.</a:t>
            </a:r>
          </a:p>
        </p:txBody>
      </p:sp>
      <p:sp>
        <p:nvSpPr>
          <p:cNvPr id="184" name="Shape 18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979350"/>
            <a:ext cx="4661025" cy="180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Shape 1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0075" y="2714762"/>
            <a:ext cx="1565008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10425" y="3195763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0888" y="3534314"/>
            <a:ext cx="423725" cy="27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471900" y="866250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3000"/>
              <a:t>7.	K-means Clustering</a:t>
            </a:r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1770450" y="1761750"/>
            <a:ext cx="5625000" cy="914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tr" sz="1200">
                <a:solidFill>
                  <a:srgbClr val="434343"/>
                </a:solidFill>
              </a:rPr>
              <a:t>kmeans function of MATLAB is used to cluster data.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tr" sz="1200">
                <a:solidFill>
                  <a:srgbClr val="434343"/>
                </a:solidFill>
              </a:rPr>
              <a:t>k value is chosen to be 15, which is the same as art movement count</a:t>
            </a:r>
          </a:p>
          <a:p>
            <a:pPr indent="-304800" lvl="0" marL="457200"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r>
              <a:rPr lang="tr" sz="1200">
                <a:solidFill>
                  <a:srgbClr val="434343"/>
                </a:solidFill>
              </a:rPr>
              <a:t>To see an intrinsic clustering of data without any classification algorithms</a:t>
            </a:r>
          </a:p>
        </p:txBody>
      </p:sp>
      <p:sp>
        <p:nvSpPr>
          <p:cNvPr id="195" name="Shape 19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950" y="2881850"/>
            <a:ext cx="5333999" cy="200979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Shape 197"/>
          <p:cNvSpPr txBox="1"/>
          <p:nvPr/>
        </p:nvSpPr>
        <p:spPr>
          <a:xfrm>
            <a:off x="4143363" y="2504950"/>
            <a:ext cx="968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t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Clusters</a:t>
            </a:r>
          </a:p>
        </p:txBody>
      </p:sp>
      <p:sp>
        <p:nvSpPr>
          <p:cNvPr id="198" name="Shape 198"/>
          <p:cNvSpPr txBox="1"/>
          <p:nvPr/>
        </p:nvSpPr>
        <p:spPr>
          <a:xfrm rot="-5400000">
            <a:off x="755400" y="3646750"/>
            <a:ext cx="155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t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Art Movements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tr"/>
              <a:t>8.	k-NN Model Building &amp; Preliminary Results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471900" y="1808675"/>
            <a:ext cx="4294800" cy="1860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</a:rPr>
              <a:t>ClassificationKNN library of MATLAB is used.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fitcknn</a:t>
            </a:r>
            <a:r>
              <a:rPr lang="tr" sz="1400">
                <a:solidFill>
                  <a:srgbClr val="434343"/>
                </a:solidFill>
              </a:rPr>
              <a:t> function is used.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</a:rPr>
              <a:t>First 5000 data were used and training error is calculated with </a:t>
            </a:r>
            <a:r>
              <a:rPr lang="tr" sz="1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resubloss</a:t>
            </a:r>
            <a:r>
              <a:rPr lang="tr" sz="1400">
                <a:solidFill>
                  <a:srgbClr val="434343"/>
                </a:solidFill>
              </a:rPr>
              <a:t> function.</a:t>
            </a:r>
          </a:p>
          <a:p>
            <a:pPr indent="-317500" lvl="0" marL="457200" rtl="0">
              <a:spcBef>
                <a:spcPts val="0"/>
              </a:spcBef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</a:rPr>
              <a:t>Error is high (0.65 &gt;) so most probably k-NN will be the least accurate model on the dataset.</a:t>
            </a:r>
          </a:p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1050" y="1808663"/>
            <a:ext cx="3702102" cy="293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Shape 2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7575" y="3669575"/>
            <a:ext cx="3443450" cy="12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3000"/>
              <a:t>9.	Making Progress on CNN Modelling</a:t>
            </a:r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471900" y="1919075"/>
            <a:ext cx="62013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Conducted research to further understand the nature of Convolutional Neural Networks. </a:t>
            </a: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Started implementation of CNN Model using Tensorflow</a:t>
            </a: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Understanding data types associated with Tensorflow API</a:t>
            </a:r>
          </a:p>
          <a:p>
            <a:pPr indent="-342900" lvl="0" marL="457200">
              <a:spcBef>
                <a:spcPts val="0"/>
              </a:spcBef>
              <a:buClr>
                <a:srgbClr val="434343"/>
              </a:buClr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Started implementation using Python</a:t>
            </a:r>
          </a:p>
        </p:txBody>
      </p:sp>
      <p:sp>
        <p:nvSpPr>
          <p:cNvPr id="214" name="Shape 2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500" y="2658000"/>
            <a:ext cx="1768050" cy="176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3000"/>
              <a:t>9.	</a:t>
            </a:r>
            <a:r>
              <a:rPr lang="tr" sz="3000"/>
              <a:t>Making Progress on CNN Modelling</a:t>
            </a:r>
          </a:p>
        </p:txBody>
      </p:sp>
      <p:sp>
        <p:nvSpPr>
          <p:cNvPr id="221" name="Shape 2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222" name="Shape 2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0513" y="1506425"/>
            <a:ext cx="4824874" cy="312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type="title"/>
          </p:nvPr>
        </p:nvSpPr>
        <p:spPr>
          <a:xfrm>
            <a:off x="311700" y="806675"/>
            <a:ext cx="8520600" cy="572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3000"/>
              <a:t>9.	</a:t>
            </a:r>
            <a:r>
              <a:rPr lang="tr" sz="3000"/>
              <a:t>Making Progress on CNN Modelling</a:t>
            </a:r>
          </a:p>
        </p:txBody>
      </p:sp>
      <p:sp>
        <p:nvSpPr>
          <p:cNvPr id="228" name="Shape 2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3113" y="1379363"/>
            <a:ext cx="6037374" cy="301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tr"/>
              <a:t>Scope of This Presentation</a:t>
            </a:r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/>
              <a:t>‹#›</a:t>
            </a:fld>
          </a:p>
        </p:txBody>
      </p:sp>
      <p:sp>
        <p:nvSpPr>
          <p:cNvPr id="76" name="Shape 76"/>
          <p:cNvSpPr txBox="1"/>
          <p:nvPr/>
        </p:nvSpPr>
        <p:spPr>
          <a:xfrm>
            <a:off x="310450" y="1433900"/>
            <a:ext cx="4212300" cy="25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tr" sz="1800">
                <a:solidFill>
                  <a:srgbClr val="434343"/>
                </a:solidFill>
              </a:rPr>
              <a:t>Description of Project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tr" sz="1800">
                <a:solidFill>
                  <a:srgbClr val="434343"/>
                </a:solidFill>
              </a:rPr>
              <a:t>Detailed Description of Dataset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tr" sz="1800">
                <a:solidFill>
                  <a:srgbClr val="434343"/>
                </a:solidFill>
              </a:rPr>
              <a:t>Description of Approach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tr" sz="1800">
                <a:solidFill>
                  <a:srgbClr val="434343"/>
                </a:solidFill>
              </a:rPr>
              <a:t>Work Done &amp; Preliminary Results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tr" sz="1800">
                <a:solidFill>
                  <a:srgbClr val="434343"/>
                </a:solidFill>
              </a:rPr>
              <a:t>Future Objectives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1800"/>
              <a:buAutoNum type="arabicPeriod"/>
            </a:pPr>
            <a:r>
              <a:rPr lang="tr" sz="1800">
                <a:solidFill>
                  <a:srgbClr val="434343"/>
                </a:solidFill>
              </a:rPr>
              <a:t>Challenges and Solutions</a:t>
            </a:r>
          </a:p>
        </p:txBody>
      </p:sp>
      <p:pic>
        <p:nvPicPr>
          <p:cNvPr descr="Image result for starry night"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7025" y="1166186"/>
            <a:ext cx="3907451" cy="309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tr"/>
              <a:t>Discussion of Challenges and Solutions</a:t>
            </a:r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278250" y="2013100"/>
            <a:ext cx="8609400" cy="159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Unaccustomed Technologies -</a:t>
            </a:r>
            <a:r>
              <a:rPr lang="tr">
                <a:solidFill>
                  <a:srgbClr val="FF0000"/>
                </a:solidFill>
              </a:rPr>
              <a:t> </a:t>
            </a:r>
            <a:r>
              <a:rPr lang="tr">
                <a:solidFill>
                  <a:schemeClr val="dk1"/>
                </a:solidFill>
              </a:rPr>
              <a:t>Research</a:t>
            </a: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Obtaining and Preprocessing Data - </a:t>
            </a:r>
            <a:r>
              <a:rPr lang="tr">
                <a:solidFill>
                  <a:schemeClr val="dk1"/>
                </a:solidFill>
              </a:rPr>
              <a:t>Developed Algorithms</a:t>
            </a: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CNN Data Compatibility -</a:t>
            </a:r>
            <a:r>
              <a:rPr lang="tr">
                <a:solidFill>
                  <a:srgbClr val="FF0000"/>
                </a:solidFill>
              </a:rPr>
              <a:t> </a:t>
            </a:r>
            <a:r>
              <a:rPr lang="tr">
                <a:solidFill>
                  <a:schemeClr val="dk1"/>
                </a:solidFill>
              </a:rPr>
              <a:t>Observed Example Projects</a:t>
            </a:r>
          </a:p>
          <a:p>
            <a:pPr indent="-342900" lvl="0" marL="457200">
              <a:spcBef>
                <a:spcPts val="0"/>
              </a:spcBef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Cross-Validation Long Runtime -</a:t>
            </a:r>
            <a:r>
              <a:rPr lang="tr">
                <a:solidFill>
                  <a:srgbClr val="FF0000"/>
                </a:solidFill>
              </a:rPr>
              <a:t> </a:t>
            </a:r>
            <a:r>
              <a:rPr lang="tr">
                <a:solidFill>
                  <a:schemeClr val="dk1"/>
                </a:solidFill>
              </a:rPr>
              <a:t>Decreasing Dataset Size or Other Solutions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lang="tr"/>
              <a:t> </a:t>
            </a:r>
          </a:p>
        </p:txBody>
      </p:sp>
      <p:sp>
        <p:nvSpPr>
          <p:cNvPr id="236" name="Shape 23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sp>
        <p:nvSpPr>
          <p:cNvPr id="242" name="Shape 242"/>
          <p:cNvSpPr txBox="1"/>
          <p:nvPr>
            <p:ph type="title"/>
          </p:nvPr>
        </p:nvSpPr>
        <p:spPr>
          <a:xfrm>
            <a:off x="14584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tr" sz="1800"/>
              <a:t>THANK YOU FOR YOUR ATTENTION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tr" sz="3000"/>
              <a:t>Brief Summary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0" y="1975300"/>
            <a:ext cx="50769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</a:rPr>
              <a:t>Used WikiArt paintings to guess art movements</a:t>
            </a: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</a:rPr>
              <a:t>Feature extraction</a:t>
            </a: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tr">
                <a:solidFill>
                  <a:srgbClr val="434343"/>
                </a:solidFill>
              </a:rPr>
              <a:t>with HOG (Histogram of Oriented Gradients) features</a:t>
            </a: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tr">
                <a:solidFill>
                  <a:srgbClr val="434343"/>
                </a:solidFill>
              </a:rPr>
              <a:t>with LBP (Local Binary Patterns) features</a:t>
            </a: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tr">
                <a:solidFill>
                  <a:srgbClr val="434343"/>
                </a:solidFill>
              </a:rPr>
              <a:t>with color tones</a:t>
            </a: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tr" sz="1400">
                <a:solidFill>
                  <a:srgbClr val="434343"/>
                </a:solidFill>
              </a:rPr>
              <a:t>Algorithm comparison</a:t>
            </a: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tr">
                <a:solidFill>
                  <a:srgbClr val="434343"/>
                </a:solidFill>
              </a:rPr>
              <a:t>using CNN ( Convolutional Neural Networks)</a:t>
            </a: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tr">
                <a:solidFill>
                  <a:srgbClr val="434343"/>
                </a:solidFill>
              </a:rPr>
              <a:t>using kNN (k-Nearest Neighbors)</a:t>
            </a:r>
          </a:p>
          <a:p>
            <a:pPr indent="-317500" lvl="1" marL="914400" rtl="0" algn="just">
              <a:spcBef>
                <a:spcPts val="0"/>
              </a:spcBef>
              <a:buClr>
                <a:srgbClr val="434343"/>
              </a:buClr>
              <a:buSzPts val="1400"/>
              <a:buChar char="○"/>
            </a:pPr>
            <a:r>
              <a:rPr lang="tr">
                <a:solidFill>
                  <a:srgbClr val="434343"/>
                </a:solidFill>
              </a:rPr>
              <a:t>using LSTM (Long-Short Term Memory)</a:t>
            </a:r>
          </a:p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descr="Image result for wikiart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5725" y="1975300"/>
            <a:ext cx="3019075" cy="64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9275" y="2930175"/>
            <a:ext cx="3971974" cy="201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tr" sz="3000"/>
              <a:t>WikiArt Dataset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2562000" y="2496650"/>
            <a:ext cx="6132000" cy="1716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</a:rPr>
              <a:t>From 149 art movements that were in the WikiArt database, 15 were chosen.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</a:rPr>
              <a:t>Most art movements did not have enough images for a quality machine learning system.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900" y="1793675"/>
            <a:ext cx="1524541" cy="312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tr" sz="3000"/>
              <a:t>WikiArt Dataset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500" y="2135925"/>
            <a:ext cx="1943100" cy="22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3275" y="2135925"/>
            <a:ext cx="1990725" cy="227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/>
          <p:nvPr/>
        </p:nvSpPr>
        <p:spPr>
          <a:xfrm>
            <a:off x="3203400" y="2890313"/>
            <a:ext cx="2846700" cy="767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/>
        </p:nvSpPr>
        <p:spPr>
          <a:xfrm>
            <a:off x="2856550" y="2033900"/>
            <a:ext cx="32787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just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tr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uring the project, the number of images in the selected art movements were thresholded above 2800 samples.</a:t>
            </a:r>
          </a:p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sp>
        <p:nvSpPr>
          <p:cNvPr id="105" name="Shape 105"/>
          <p:cNvSpPr txBox="1"/>
          <p:nvPr/>
        </p:nvSpPr>
        <p:spPr>
          <a:xfrm>
            <a:off x="2790000" y="3612375"/>
            <a:ext cx="3564000" cy="8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just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For preliminary results, unbalanced 5000 images from chosen art movements are evaluated.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tr" sz="3000"/>
              <a:t>WikiArt Dataset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532650" y="2574285"/>
            <a:ext cx="4084500" cy="1399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</a:rPr>
              <a:t>All images were resized to 100 x 100 pixels in order to reduce runtime since kNN was affected by the curse of dimensionality. </a:t>
            </a:r>
          </a:p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600" y="2398845"/>
            <a:ext cx="3443951" cy="175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tr"/>
              <a:t>Approach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471900" y="1841475"/>
            <a:ext cx="8222100" cy="3013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</a:rPr>
              <a:t>Comparison of Three Classification Models</a:t>
            </a:r>
            <a:r>
              <a:rPr lang="tr">
                <a:solidFill>
                  <a:srgbClr val="434343"/>
                </a:solidFill>
              </a:rPr>
              <a:t>: 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b="1" lang="tr">
                <a:solidFill>
                  <a:srgbClr val="434343"/>
                </a:solidFill>
              </a:rPr>
              <a:t>kNN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b="1" lang="tr">
                <a:solidFill>
                  <a:srgbClr val="434343"/>
                </a:solidFill>
              </a:rPr>
              <a:t>Model-building (k-Selection)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b="1" lang="tr">
                <a:solidFill>
                  <a:srgbClr val="434343"/>
                </a:solidFill>
              </a:rPr>
              <a:t>Cluster building (k-Means)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b="1" lang="tr">
                <a:solidFill>
                  <a:srgbClr val="434343"/>
                </a:solidFill>
              </a:rPr>
              <a:t>Convolutional Neural Networks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b="1" lang="tr">
                <a:solidFill>
                  <a:srgbClr val="434343"/>
                </a:solidFill>
              </a:rPr>
              <a:t>Model-building (Layer and Neural Network Selection)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tr">
                <a:solidFill>
                  <a:srgbClr val="434343"/>
                </a:solidFill>
              </a:rPr>
              <a:t>Long Short-Term Memory</a:t>
            </a:r>
          </a:p>
          <a:p>
            <a:pPr indent="-317500" lvl="1" marL="914400" rtl="0">
              <a:spcBef>
                <a:spcPts val="0"/>
              </a:spcBef>
              <a:buClr>
                <a:srgbClr val="434343"/>
              </a:buClr>
              <a:buSzPts val="1400"/>
              <a:buChar char="○"/>
            </a:pPr>
            <a:r>
              <a:rPr lang="tr">
                <a:solidFill>
                  <a:srgbClr val="434343"/>
                </a:solidFill>
              </a:rPr>
              <a:t>Model-building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tr">
                <a:solidFill>
                  <a:srgbClr val="434343"/>
                </a:solidFill>
              </a:rPr>
              <a:t>Comparison is based on loss functions and accuracy</a:t>
            </a:r>
          </a:p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1300" y="2587575"/>
            <a:ext cx="1521600" cy="152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460950" y="478950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tr"/>
              <a:t>Outline of Work Done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2092200" y="2126125"/>
            <a:ext cx="4959600" cy="2569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tr" sz="1200">
                <a:solidFill>
                  <a:srgbClr val="434343"/>
                </a:solidFill>
              </a:rPr>
              <a:t>Downloading images from Wik</a:t>
            </a:r>
            <a:r>
              <a:rPr lang="tr" sz="1200">
                <a:solidFill>
                  <a:srgbClr val="434343"/>
                </a:solidFill>
              </a:rPr>
              <a:t>iart </a:t>
            </a:r>
          </a:p>
          <a:p>
            <a: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tr" sz="1200">
                <a:solidFill>
                  <a:srgbClr val="434343"/>
                </a:solidFill>
              </a:rPr>
              <a:t>HOG (Histogram of Oriented Gradients) Feature Extraction</a:t>
            </a:r>
          </a:p>
          <a:p>
            <a: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tr" sz="1200">
                <a:solidFill>
                  <a:srgbClr val="434343"/>
                </a:solidFill>
              </a:rPr>
              <a:t>Elimination of unused art movements</a:t>
            </a:r>
          </a:p>
          <a:p>
            <a: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tr" sz="1200">
                <a:solidFill>
                  <a:srgbClr val="434343"/>
                </a:solidFill>
              </a:rPr>
              <a:t>Matching art movements with images</a:t>
            </a:r>
          </a:p>
          <a:p>
            <a: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tr" sz="1200">
                <a:solidFill>
                  <a:srgbClr val="434343"/>
                </a:solidFill>
              </a:rPr>
              <a:t>Deciding on HOG feature size</a:t>
            </a:r>
          </a:p>
          <a:p>
            <a: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tr" sz="1200">
                <a:solidFill>
                  <a:srgbClr val="434343"/>
                </a:solidFill>
              </a:rPr>
              <a:t>Resizing the images </a:t>
            </a:r>
          </a:p>
          <a:p>
            <a: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tr" sz="1200">
                <a:solidFill>
                  <a:srgbClr val="434343"/>
                </a:solidFill>
              </a:rPr>
              <a:t>K</a:t>
            </a:r>
            <a:r>
              <a:rPr lang="tr" sz="1200">
                <a:solidFill>
                  <a:srgbClr val="434343"/>
                </a:solidFill>
              </a:rPr>
              <a:t>-Means clustering</a:t>
            </a:r>
          </a:p>
          <a:p>
            <a: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tr" sz="1200">
                <a:solidFill>
                  <a:srgbClr val="434343"/>
                </a:solidFill>
              </a:rPr>
              <a:t>k-NN Model-building &amp; Preliminary Results</a:t>
            </a:r>
          </a:p>
          <a:p>
            <a:pPr indent="-3048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1200"/>
              <a:buAutoNum type="arabicPeriod"/>
            </a:pPr>
            <a:r>
              <a:rPr lang="tr" sz="1200">
                <a:solidFill>
                  <a:srgbClr val="434343"/>
                </a:solidFill>
              </a:rPr>
              <a:t>Making progress on CNN algorithm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1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1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lang="tr"/>
              <a:t> </a:t>
            </a:r>
          </a:p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471900" y="869050"/>
            <a:ext cx="8222100" cy="705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-419100" lvl="0" marL="45720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ts val="3000"/>
              <a:buAutoNum type="arabicPeriod"/>
            </a:pPr>
            <a:r>
              <a:rPr lang="tr" sz="3000">
                <a:solidFill>
                  <a:srgbClr val="FFFFFF"/>
                </a:solidFill>
              </a:rPr>
              <a:t>Obtaining WikiArt Data 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471913" y="1688138"/>
            <a:ext cx="5336700" cy="2266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tr" sz="1200">
                <a:solidFill>
                  <a:srgbClr val="434343"/>
                </a:solidFill>
              </a:rPr>
              <a:t>Obtained from Kaggle.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tr" sz="1200" u="sng">
                <a:solidFill>
                  <a:srgbClr val="434343"/>
                </a:solidFill>
                <a:hlinkClick r:id="rId3"/>
              </a:rPr>
              <a:t>https://www.kaggle.com/c/painter-by-numbers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tr" sz="1200">
                <a:solidFill>
                  <a:srgbClr val="434343"/>
                </a:solidFill>
              </a:rPr>
              <a:t>Contains partitioned train data (4 GB each)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tr" sz="1200">
                <a:solidFill>
                  <a:srgbClr val="434343"/>
                </a:solidFill>
              </a:rPr>
              <a:t>First train data partition is used for preliminary tests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tr" sz="1200">
                <a:solidFill>
                  <a:srgbClr val="434343"/>
                </a:solidFill>
              </a:rPr>
              <a:t>Not-indexed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tr" sz="1200">
                <a:solidFill>
                  <a:srgbClr val="434343"/>
                </a:solidFill>
              </a:rPr>
              <a:t>Not-preprocessed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tr" sz="1200">
                <a:solidFill>
                  <a:srgbClr val="434343"/>
                </a:solidFill>
              </a:rPr>
              <a:t>Unbalanced</a:t>
            </a:r>
          </a:p>
          <a:p>
            <a: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tr" sz="1200">
                <a:solidFill>
                  <a:srgbClr val="434343"/>
                </a:solidFill>
              </a:rPr>
              <a:t>Only first 5000 images were used for preliminary results.</a:t>
            </a:r>
          </a:p>
          <a:p>
            <a:pPr indent="-304800" lvl="0" marL="457200"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r>
              <a:rPr lang="tr" sz="1200">
                <a:solidFill>
                  <a:srgbClr val="434343"/>
                </a:solidFill>
              </a:rPr>
              <a:t>Includes a separate csv file containing metadata of the paintings, which needed to be sorted and matched with images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tr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4">
            <a:alphaModFix/>
          </a:blip>
          <a:srcRect b="0" l="0" r="38691" t="0"/>
          <a:stretch/>
        </p:blipFill>
        <p:spPr>
          <a:xfrm>
            <a:off x="5918029" y="2047298"/>
            <a:ext cx="2943673" cy="2586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 rotWithShape="1">
          <a:blip r:embed="rId5">
            <a:alphaModFix/>
          </a:blip>
          <a:srcRect b="65159" l="0" r="0" t="0"/>
          <a:stretch/>
        </p:blipFill>
        <p:spPr>
          <a:xfrm>
            <a:off x="784488" y="4067825"/>
            <a:ext cx="4711527" cy="7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